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5f107ef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5f107ef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e5f107ef7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e5f107ef7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e5f107ef7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e5f107ef7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e5f107ef7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e5f107ef7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5f107ef7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5f107ef7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5f107ef7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5f107ef7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e5f107ef7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e5f107ef7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5f107ef7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5f107ef7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6.png"/><Relationship Id="rId5" Type="http://schemas.openxmlformats.org/officeDocument/2006/relationships/image" Target="../media/image1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5700">
                <a:solidFill>
                  <a:schemeClr val="lt1"/>
                </a:solidFill>
              </a:rPr>
              <a:t>Měsíc</a:t>
            </a:r>
            <a:endParaRPr b="1" sz="570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                                       </a:t>
            </a:r>
            <a:r>
              <a:rPr lang="cs">
                <a:solidFill>
                  <a:schemeClr val="lt1"/>
                </a:solidFill>
              </a:rPr>
              <a:t>  Katka Falharová 9.A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u="sng">
                <a:solidFill>
                  <a:schemeClr val="lt1"/>
                </a:solidFill>
              </a:rPr>
              <a:t>Základní informace:</a:t>
            </a:r>
            <a:r>
              <a:rPr b="1" lang="cs" u="sng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endParaRPr b="1" u="sng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je to jediná přirozená družice Země</a:t>
            </a:r>
            <a:endParaRPr b="1" sz="1900">
              <a:solidFill>
                <a:schemeClr val="lt1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průměr Měsíce je 3476 km ( je 4 krát menší než Země</a:t>
            </a:r>
            <a:endParaRPr b="1" sz="1900">
              <a:solidFill>
                <a:schemeClr val="lt1"/>
              </a:solidFill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od </a:t>
            </a:r>
            <a:r>
              <a:rPr b="1" lang="cs" sz="1900">
                <a:solidFill>
                  <a:schemeClr val="lt1"/>
                </a:solidFill>
              </a:rPr>
              <a:t>Země</a:t>
            </a:r>
            <a:r>
              <a:rPr b="1" lang="cs" sz="1900">
                <a:solidFill>
                  <a:schemeClr val="lt1"/>
                </a:solidFill>
              </a:rPr>
              <a:t> je vzdálen nejspíš 384 000 km </a:t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0" l="18777" r="19778" t="0"/>
          <a:stretch/>
        </p:blipFill>
        <p:spPr>
          <a:xfrm>
            <a:off x="7023425" y="1845175"/>
            <a:ext cx="1963901" cy="17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 title="Moon Phases Moon 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3651" y="3019825"/>
            <a:ext cx="3196449" cy="17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u="sng">
                <a:solidFill>
                  <a:schemeClr val="lt1"/>
                </a:solidFill>
              </a:rPr>
              <a:t>Podmínky na Měsíci:</a:t>
            </a:r>
            <a:endParaRPr b="1" u="sng">
              <a:solidFill>
                <a:schemeClr val="lt1"/>
              </a:solidFill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cs">
                <a:solidFill>
                  <a:schemeClr val="lt1"/>
                </a:solidFill>
              </a:rPr>
              <a:t>je tady 6 krát menší gravitace než na Zemi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cs">
                <a:solidFill>
                  <a:schemeClr val="lt1"/>
                </a:solidFill>
              </a:rPr>
              <a:t>ve dne teplota +130 stupnu a v noci -170 </a:t>
            </a:r>
            <a:r>
              <a:rPr b="1" lang="cs">
                <a:solidFill>
                  <a:schemeClr val="lt1"/>
                </a:solidFill>
              </a:rPr>
              <a:t>stupňů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cs">
                <a:solidFill>
                  <a:schemeClr val="lt1"/>
                </a:solidFill>
              </a:rPr>
              <a:t>chybí tady voda, vzduch - není možné žít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cs">
                <a:solidFill>
                  <a:schemeClr val="lt1"/>
                </a:solidFill>
              </a:rPr>
              <a:t>Měsíc vznikl asi pro srážce Země s asteroidem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❏"/>
            </a:pPr>
            <a:r>
              <a:rPr b="1" lang="cs">
                <a:solidFill>
                  <a:schemeClr val="lt1"/>
                </a:solidFill>
              </a:rPr>
              <a:t>Měsíc nemá atmosféru - padají na něj meteority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b="1" lang="cs" u="sng">
                <a:solidFill>
                  <a:schemeClr val="lt1"/>
                </a:solidFill>
              </a:rPr>
              <a:t>Povrch:</a:t>
            </a:r>
            <a:r>
              <a:rPr b="1" lang="cs">
                <a:solidFill>
                  <a:schemeClr val="lt1"/>
                </a:solidFill>
              </a:rPr>
              <a:t> vysoké hory a hluboká údolí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b="1" lang="cs">
                <a:solidFill>
                  <a:schemeClr val="lt1"/>
                </a:solidFill>
              </a:rPr>
              <a:t>tmavé plochy - tvz. moře - jsou to staré proudy lávy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9849" y="143300"/>
            <a:ext cx="2534150" cy="19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712" y="2178425"/>
            <a:ext cx="2876125" cy="16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33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u="sng">
                <a:solidFill>
                  <a:schemeClr val="lt1"/>
                </a:solidFill>
              </a:rPr>
              <a:t>Pohyby</a:t>
            </a:r>
            <a:r>
              <a:rPr b="1" lang="cs" u="sng">
                <a:solidFill>
                  <a:schemeClr val="lt1"/>
                </a:solidFill>
              </a:rPr>
              <a:t> Měsíce a informace: </a:t>
            </a:r>
            <a:endParaRPr b="1" u="sng">
              <a:solidFill>
                <a:schemeClr val="lt1"/>
              </a:solidFill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spolu se Zemí obíhá kolem Slunce ( 1 rok )</a:t>
            </a:r>
            <a:endParaRPr b="1" sz="1900">
              <a:solidFill>
                <a:schemeClr val="lt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obíhá kolem Země ( 29,5 dne )</a:t>
            </a:r>
            <a:endParaRPr b="1" sz="1900">
              <a:solidFill>
                <a:schemeClr val="lt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otáčí</a:t>
            </a:r>
            <a:r>
              <a:rPr b="1" lang="cs" sz="1900">
                <a:solidFill>
                  <a:schemeClr val="lt1"/>
                </a:solidFill>
              </a:rPr>
              <a:t> se kolem své osy</a:t>
            </a:r>
            <a:endParaRPr b="1" sz="19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b="1" lang="cs">
                <a:solidFill>
                  <a:schemeClr val="lt1"/>
                </a:solidFill>
              </a:rPr>
              <a:t>Měsíc </a:t>
            </a:r>
            <a:r>
              <a:rPr b="1" lang="cs">
                <a:solidFill>
                  <a:schemeClr val="lt1"/>
                </a:solidFill>
              </a:rPr>
              <a:t>nesvítí, je osvětlován Sluncem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b="1" lang="cs">
                <a:solidFill>
                  <a:schemeClr val="lt1"/>
                </a:solidFill>
              </a:rPr>
              <a:t>Měsíc je kulatý - ale z našeho pohledu se jeho tvar mění</a:t>
            </a:r>
            <a:r>
              <a:rPr b="1" lang="cs">
                <a:solidFill>
                  <a:schemeClr val="lt1"/>
                </a:solidFill>
              </a:rPr>
              <a:t>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78" name="Google Shape;78;p16" title="Moon Earths Moon 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250" y="631250"/>
            <a:ext cx="2127050" cy="212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2820" u="sng">
                <a:solidFill>
                  <a:schemeClr val="lt1"/>
                </a:solidFill>
              </a:rPr>
              <a:t>Měsíční fáze:</a:t>
            </a:r>
            <a:r>
              <a:rPr b="1" lang="cs" sz="2720" u="sng"/>
              <a:t> </a:t>
            </a:r>
            <a:endParaRPr b="1" sz="2820" u="sng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946875"/>
            <a:ext cx="8362100" cy="414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u="sng">
                <a:solidFill>
                  <a:schemeClr val="lt1"/>
                </a:solidFill>
              </a:rPr>
              <a:t>Zatmění Měsíce: </a:t>
            </a:r>
            <a:endParaRPr b="1" u="sng">
              <a:solidFill>
                <a:schemeClr val="lt1"/>
              </a:solidFill>
            </a:endParaRPr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➢"/>
            </a:pPr>
            <a:r>
              <a:rPr b="1" lang="cs" sz="2000">
                <a:solidFill>
                  <a:schemeClr val="lt1"/>
                </a:solidFill>
              </a:rPr>
              <a:t>nastává pokud se Země dostane mezi Slunce a Měsíc </a:t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➢"/>
            </a:pPr>
            <a:r>
              <a:rPr b="1" lang="cs" sz="2000">
                <a:solidFill>
                  <a:schemeClr val="lt1"/>
                </a:solidFill>
              </a:rPr>
              <a:t>může být částečné nebo úplné</a:t>
            </a:r>
            <a:endParaRPr b="1" sz="2000">
              <a:solidFill>
                <a:schemeClr val="l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➢"/>
            </a:pPr>
            <a:r>
              <a:rPr b="1" lang="cs" sz="2000">
                <a:solidFill>
                  <a:schemeClr val="lt1"/>
                </a:solidFill>
              </a:rPr>
              <a:t>na naší Zemi nemá vliv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7700" y="2275300"/>
            <a:ext cx="5704600" cy="271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68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u="sng">
                <a:solidFill>
                  <a:schemeClr val="lt1"/>
                </a:solidFill>
              </a:rPr>
              <a:t>Vliv </a:t>
            </a:r>
            <a:r>
              <a:rPr b="1" lang="cs" u="sng">
                <a:solidFill>
                  <a:schemeClr val="lt1"/>
                </a:solidFill>
              </a:rPr>
              <a:t>Měsíce</a:t>
            </a:r>
            <a:r>
              <a:rPr b="1" lang="cs" u="sng">
                <a:solidFill>
                  <a:schemeClr val="lt1"/>
                </a:solidFill>
              </a:rPr>
              <a:t> na Zemi: </a:t>
            </a:r>
            <a:endParaRPr b="1" u="sng">
              <a:solidFill>
                <a:schemeClr val="lt1"/>
              </a:solidFill>
            </a:endParaRPr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❏"/>
            </a:pPr>
            <a:r>
              <a:rPr b="1" lang="cs" sz="2000">
                <a:solidFill>
                  <a:schemeClr val="lt1"/>
                </a:solidFill>
              </a:rPr>
              <a:t>Gravitační síla </a:t>
            </a:r>
            <a:r>
              <a:rPr b="1" lang="cs" sz="2000">
                <a:solidFill>
                  <a:schemeClr val="lt1"/>
                </a:solidFill>
              </a:rPr>
              <a:t>ovlivňuje</a:t>
            </a:r>
            <a:r>
              <a:rPr b="1" lang="cs" sz="2000">
                <a:solidFill>
                  <a:schemeClr val="lt1"/>
                </a:solidFill>
              </a:rPr>
              <a:t> pohyb vody na Zemi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b="1" lang="cs" u="sng">
                <a:solidFill>
                  <a:schemeClr val="lt1"/>
                </a:solidFill>
              </a:rPr>
              <a:t>Příliv</a:t>
            </a:r>
            <a:r>
              <a:rPr lang="cs">
                <a:solidFill>
                  <a:schemeClr val="lt1"/>
                </a:solidFill>
              </a:rPr>
              <a:t> - </a:t>
            </a:r>
            <a:r>
              <a:rPr b="1" lang="cs">
                <a:solidFill>
                  <a:schemeClr val="lt1"/>
                </a:solidFill>
              </a:rPr>
              <a:t>přivrácená</a:t>
            </a:r>
            <a:r>
              <a:rPr b="1" lang="cs">
                <a:solidFill>
                  <a:schemeClr val="lt1"/>
                </a:solidFill>
              </a:rPr>
              <a:t> strana Země k Měsíci a odvrácená strana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➢"/>
            </a:pPr>
            <a:r>
              <a:rPr b="1" lang="cs" u="sng">
                <a:solidFill>
                  <a:schemeClr val="lt1"/>
                </a:solidFill>
              </a:rPr>
              <a:t>Odliv</a:t>
            </a:r>
            <a:r>
              <a:rPr lang="cs">
                <a:solidFill>
                  <a:schemeClr val="lt1"/>
                </a:solidFill>
              </a:rPr>
              <a:t>- </a:t>
            </a:r>
            <a:r>
              <a:rPr b="1" lang="cs">
                <a:solidFill>
                  <a:schemeClr val="lt1"/>
                </a:solidFill>
              </a:rPr>
              <a:t>na </a:t>
            </a:r>
            <a:r>
              <a:rPr b="1" lang="cs">
                <a:solidFill>
                  <a:schemeClr val="lt1"/>
                </a:solidFill>
              </a:rPr>
              <a:t>opačných</a:t>
            </a:r>
            <a:r>
              <a:rPr b="1" lang="cs">
                <a:solidFill>
                  <a:schemeClr val="lt1"/>
                </a:solidFill>
              </a:rPr>
              <a:t> stranách Země</a:t>
            </a:r>
            <a:endParaRPr b="1"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cs">
                <a:solidFill>
                  <a:schemeClr val="lt1"/>
                </a:solidFill>
              </a:rPr>
              <a:t>           </a:t>
            </a:r>
            <a:r>
              <a:rPr b="1" lang="cs">
                <a:solidFill>
                  <a:schemeClr val="lt1"/>
                </a:solidFill>
              </a:rPr>
              <a:t>každých 6 hodin         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u="sng">
                <a:solidFill>
                  <a:schemeClr val="lt1"/>
                </a:solidFill>
              </a:rPr>
              <a:t>Příliv a odliv: </a:t>
            </a:r>
            <a:endParaRPr b="1" u="sng">
              <a:solidFill>
                <a:schemeClr val="lt1"/>
              </a:solidFill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50" y="959700"/>
            <a:ext cx="7995375" cy="40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21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u="sng">
                <a:solidFill>
                  <a:schemeClr val="lt1"/>
                </a:solidFill>
              </a:rPr>
              <a:t>Výzkum Měsíce: </a:t>
            </a:r>
            <a:endParaRPr b="1" u="sng">
              <a:solidFill>
                <a:schemeClr val="lt1"/>
              </a:solidFill>
            </a:endParaRPr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1957 zde</a:t>
            </a:r>
            <a:r>
              <a:rPr b="1" lang="cs" sz="1900"/>
              <a:t> </a:t>
            </a:r>
            <a:r>
              <a:rPr b="1" lang="cs" sz="1900">
                <a:solidFill>
                  <a:schemeClr val="lt1"/>
                </a:solidFill>
              </a:rPr>
              <a:t>přistála ruská </a:t>
            </a:r>
            <a:r>
              <a:rPr b="1" lang="cs" sz="1900">
                <a:solidFill>
                  <a:schemeClr val="lt1"/>
                </a:solidFill>
              </a:rPr>
              <a:t>sonda Luna 2</a:t>
            </a:r>
            <a:endParaRPr b="1" sz="1900">
              <a:solidFill>
                <a:schemeClr val="lt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1969 zde přistáli lidé - americká posádka raketoplánu Apollo 11</a:t>
            </a:r>
            <a:endParaRPr b="1" sz="1900">
              <a:solidFill>
                <a:schemeClr val="lt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❏"/>
            </a:pPr>
            <a:r>
              <a:rPr b="1" lang="cs" sz="1900">
                <a:solidFill>
                  <a:schemeClr val="lt1"/>
                </a:solidFill>
              </a:rPr>
              <a:t>zatím bylo na Měsíci jenom 12 lidí </a:t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1"/>
              </a:solidFill>
            </a:endParaRPr>
          </a:p>
          <a:p>
            <a:pPr indent="-3492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00"/>
              <a:buChar char="➔"/>
            </a:pPr>
            <a:r>
              <a:rPr b="1" lang="cs" sz="1900" u="sng">
                <a:solidFill>
                  <a:schemeClr val="lt1"/>
                </a:solidFill>
              </a:rPr>
              <a:t>První Člověk na Měsíci:</a:t>
            </a:r>
            <a:r>
              <a:rPr b="1" lang="cs" sz="1900">
                <a:solidFill>
                  <a:schemeClr val="lt1"/>
                </a:solidFill>
              </a:rPr>
              <a:t> </a:t>
            </a:r>
            <a:r>
              <a:rPr b="1" lang="cs" sz="2000">
                <a:solidFill>
                  <a:schemeClr val="lt1"/>
                </a:solidFill>
              </a:rPr>
              <a:t>Neil Armstrong (1969)</a:t>
            </a:r>
            <a:r>
              <a:rPr b="1" lang="cs" sz="1900">
                <a:solidFill>
                  <a:schemeClr val="lt1"/>
                </a:solidFill>
              </a:rPr>
              <a:t> </a:t>
            </a:r>
            <a:r>
              <a:rPr b="1" lang="cs" sz="1900">
                <a:solidFill>
                  <a:schemeClr val="lt1"/>
                </a:solidFill>
              </a:rPr>
              <a:t> </a:t>
            </a:r>
            <a:endParaRPr b="1" sz="1900">
              <a:solidFill>
                <a:schemeClr val="lt1"/>
              </a:solidFill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5225" y="2010650"/>
            <a:ext cx="2421500" cy="302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